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93" r:id="rId3"/>
    <p:sldId id="272" r:id="rId4"/>
    <p:sldId id="281" r:id="rId5"/>
    <p:sldId id="282" r:id="rId6"/>
    <p:sldId id="259" r:id="rId7"/>
    <p:sldId id="273" r:id="rId8"/>
    <p:sldId id="283" r:id="rId9"/>
    <p:sldId id="284" r:id="rId10"/>
    <p:sldId id="285" r:id="rId11"/>
    <p:sldId id="286" r:id="rId12"/>
    <p:sldId id="287" r:id="rId13"/>
    <p:sldId id="277" r:id="rId14"/>
    <p:sldId id="289" r:id="rId15"/>
    <p:sldId id="290" r:id="rId16"/>
    <p:sldId id="291" r:id="rId17"/>
    <p:sldId id="278" r:id="rId18"/>
    <p:sldId id="292" r:id="rId19"/>
    <p:sldId id="279" r:id="rId20"/>
    <p:sldId id="280" r:id="rId2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053" autoAdjust="0"/>
  </p:normalViewPr>
  <p:slideViewPr>
    <p:cSldViewPr>
      <p:cViewPr varScale="1">
        <p:scale>
          <a:sx n="85" d="100"/>
          <a:sy n="85" d="100"/>
        </p:scale>
        <p:origin x="136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BC55A-05E5-4E14-8576-D601A8BA3DA9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53840-69E2-4CB8-8802-AA86B3203F2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7730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Plate=</a:t>
            </a:r>
            <a:r>
              <a:rPr lang="ko-KR" altLang="en-US" dirty="0" smtClean="0"/>
              <a:t>판</a:t>
            </a:r>
            <a:endParaRPr lang="en-US" altLang="ko-KR" dirty="0" smtClean="0"/>
          </a:p>
          <a:p>
            <a:r>
              <a:rPr lang="en-US" altLang="ko-KR" dirty="0" smtClean="0"/>
              <a:t>Asthenosphere=</a:t>
            </a:r>
            <a:r>
              <a:rPr lang="ko-KR" altLang="en-US" dirty="0" err="1" smtClean="0"/>
              <a:t>약권</a:t>
            </a:r>
            <a:endParaRPr lang="en-US" altLang="ko-KR" dirty="0" smtClean="0"/>
          </a:p>
          <a:p>
            <a:r>
              <a:rPr lang="en-US" altLang="ko-KR" dirty="0" smtClean="0"/>
              <a:t>Convergent</a:t>
            </a:r>
            <a:r>
              <a:rPr lang="ko-KR" altLang="en-US" dirty="0" smtClean="0"/>
              <a:t> </a:t>
            </a:r>
            <a:r>
              <a:rPr lang="en-US" altLang="ko-KR" dirty="0" smtClean="0"/>
              <a:t>plate boundary=</a:t>
            </a:r>
            <a:r>
              <a:rPr lang="ko-KR" altLang="en-US" dirty="0" smtClean="0"/>
              <a:t>수렴경계</a:t>
            </a:r>
            <a:endParaRPr lang="en-US" altLang="ko-KR" dirty="0" smtClean="0"/>
          </a:p>
          <a:p>
            <a:r>
              <a:rPr lang="en-US" altLang="ko-KR" dirty="0" smtClean="0"/>
              <a:t>Transform</a:t>
            </a:r>
            <a:r>
              <a:rPr lang="en-US" altLang="ko-KR" baseline="0" dirty="0" smtClean="0"/>
              <a:t> plate boundary=</a:t>
            </a:r>
            <a:r>
              <a:rPr lang="ko-KR" altLang="en-US" baseline="0" dirty="0" smtClean="0"/>
              <a:t>변환경계</a:t>
            </a:r>
            <a:endParaRPr lang="en-US" altLang="ko-KR" baseline="0" dirty="0" smtClean="0"/>
          </a:p>
          <a:p>
            <a:r>
              <a:rPr lang="en-US" altLang="ko-KR" baseline="0" dirty="0" smtClean="0"/>
              <a:t>Divergent boundary=</a:t>
            </a:r>
            <a:r>
              <a:rPr lang="ko-KR" altLang="en-US" baseline="0" dirty="0" smtClean="0"/>
              <a:t>분산경계</a:t>
            </a:r>
            <a:endParaRPr lang="en-US" altLang="ko-KR" baseline="0" dirty="0" smtClean="0"/>
          </a:p>
          <a:p>
            <a:r>
              <a:rPr lang="en-US" altLang="ko-KR" baseline="0" dirty="0" smtClean="0"/>
              <a:t>Continental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rift zone (young~ =</a:t>
            </a:r>
            <a:r>
              <a:rPr lang="ko-KR" altLang="en-US" baseline="0" dirty="0" smtClean="0"/>
              <a:t>대륙 </a:t>
            </a:r>
            <a:r>
              <a:rPr lang="ko-KR" altLang="en-US" baseline="0" dirty="0" err="1" smtClean="0"/>
              <a:t>열곡</a:t>
            </a:r>
            <a:r>
              <a:rPr lang="ko-KR" altLang="en-US" baseline="0" dirty="0" smtClean="0"/>
              <a:t> 지대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새로 생긴 분산 경계</a:t>
            </a:r>
            <a:r>
              <a:rPr lang="en-US" altLang="ko-KR" baseline="0" dirty="0" smtClean="0"/>
              <a:t>)</a:t>
            </a:r>
          </a:p>
          <a:p>
            <a:r>
              <a:rPr lang="en-US" altLang="ko-KR" baseline="0" dirty="0" smtClean="0"/>
              <a:t>Island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arc=</a:t>
            </a:r>
            <a:r>
              <a:rPr lang="ko-KR" altLang="en-US" baseline="0" dirty="0" smtClean="0"/>
              <a:t>호상열도</a:t>
            </a:r>
            <a:endParaRPr lang="en-US" altLang="ko-KR" baseline="0" dirty="0" smtClean="0"/>
          </a:p>
          <a:p>
            <a:r>
              <a:rPr lang="en-US" altLang="ko-KR" baseline="0" dirty="0" smtClean="0"/>
              <a:t>Trench=</a:t>
            </a:r>
            <a:r>
              <a:rPr lang="ko-KR" altLang="en-US" baseline="0" dirty="0" smtClean="0"/>
              <a:t>해구</a:t>
            </a:r>
            <a:endParaRPr lang="en-US" altLang="ko-KR" baseline="0" dirty="0" smtClean="0"/>
          </a:p>
          <a:p>
            <a:r>
              <a:rPr lang="en-US" altLang="ko-KR" baseline="0" dirty="0" smtClean="0"/>
              <a:t>Stratovolcano=</a:t>
            </a:r>
            <a:r>
              <a:rPr lang="ko-KR" altLang="en-US" baseline="0" dirty="0" smtClean="0"/>
              <a:t>성층화산</a:t>
            </a:r>
            <a:endParaRPr lang="en-US" altLang="ko-KR" baseline="0" dirty="0" smtClean="0"/>
          </a:p>
          <a:p>
            <a:r>
              <a:rPr lang="en-US" altLang="ko-KR" baseline="0" dirty="0" smtClean="0"/>
              <a:t>Shield volcano=</a:t>
            </a:r>
            <a:r>
              <a:rPr lang="ko-KR" altLang="en-US" baseline="0" dirty="0" smtClean="0"/>
              <a:t>순상화산</a:t>
            </a:r>
            <a:endParaRPr lang="en-US" altLang="ko-KR" baseline="0" dirty="0" smtClean="0"/>
          </a:p>
          <a:p>
            <a:r>
              <a:rPr lang="en-US" altLang="ko-KR" baseline="0" dirty="0" smtClean="0"/>
              <a:t>Lithosphere=</a:t>
            </a:r>
            <a:r>
              <a:rPr lang="ko-KR" altLang="en-US" baseline="0" dirty="0" err="1" smtClean="0"/>
              <a:t>암권</a:t>
            </a:r>
            <a:endParaRPr lang="en-US" altLang="ko-KR" baseline="0" dirty="0" smtClean="0"/>
          </a:p>
          <a:p>
            <a:r>
              <a:rPr lang="en-US" altLang="ko-KR" baseline="0" dirty="0" smtClean="0"/>
              <a:t>Oceanic crust=</a:t>
            </a:r>
            <a:r>
              <a:rPr lang="ko-KR" altLang="en-US" baseline="0" dirty="0" smtClean="0"/>
              <a:t>대양지각</a:t>
            </a:r>
            <a:endParaRPr lang="en-US" altLang="ko-KR" baseline="0" dirty="0" smtClean="0"/>
          </a:p>
          <a:p>
            <a:r>
              <a:rPr lang="en-US" altLang="ko-KR" baseline="0" dirty="0" smtClean="0"/>
              <a:t>Continental crust=</a:t>
            </a:r>
            <a:r>
              <a:rPr lang="ko-KR" altLang="en-US" baseline="0" dirty="0" smtClean="0"/>
              <a:t>대륙지각</a:t>
            </a:r>
            <a:endParaRPr lang="en-US" altLang="ko-KR" baseline="0" dirty="0" smtClean="0"/>
          </a:p>
          <a:p>
            <a:r>
              <a:rPr lang="en-US" altLang="ko-KR" baseline="0" dirty="0" smtClean="0"/>
              <a:t>Hot spot=</a:t>
            </a:r>
            <a:r>
              <a:rPr lang="ko-KR" altLang="en-US" baseline="0" dirty="0" err="1" smtClean="0"/>
              <a:t>열점</a:t>
            </a:r>
            <a:endParaRPr lang="en-US" altLang="ko-KR" baseline="0" dirty="0" smtClean="0"/>
          </a:p>
          <a:p>
            <a:r>
              <a:rPr lang="en-US" altLang="ko-KR" baseline="0" dirty="0" smtClean="0"/>
              <a:t>Subduction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plate=</a:t>
            </a:r>
            <a:r>
              <a:rPr lang="ko-KR" altLang="en-US" baseline="0" dirty="0" err="1" smtClean="0"/>
              <a:t>섭입판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E39B-23BB-4862-825A-9994B9967ED8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9586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Active</a:t>
            </a:r>
            <a:r>
              <a:rPr lang="en-US" altLang="ko-KR" baseline="0" dirty="0" smtClean="0"/>
              <a:t> volcanoes, Plate Tectonics ~ = </a:t>
            </a:r>
            <a:r>
              <a:rPr lang="ko-KR" altLang="en-US" baseline="0" dirty="0" smtClean="0"/>
              <a:t>활화산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판구조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및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불의 고리</a:t>
            </a:r>
            <a:r>
              <a:rPr lang="en-US" altLang="ko-KR" baseline="0" dirty="0" smtClean="0"/>
              <a:t>(Ring of Fires)”</a:t>
            </a:r>
          </a:p>
          <a:p>
            <a:r>
              <a:rPr lang="en-US" altLang="ko-KR" baseline="0" dirty="0" smtClean="0"/>
              <a:t>Eurasian Plate=</a:t>
            </a:r>
            <a:r>
              <a:rPr lang="ko-KR" altLang="en-US" baseline="0" dirty="0" err="1" smtClean="0"/>
              <a:t>유라시아판</a:t>
            </a:r>
            <a:endParaRPr lang="en-US" altLang="ko-KR" baseline="0" dirty="0" smtClean="0"/>
          </a:p>
          <a:p>
            <a:r>
              <a:rPr lang="en-US" altLang="ko-KR" baseline="0" dirty="0" smtClean="0"/>
              <a:t>North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American Plate=</a:t>
            </a:r>
            <a:r>
              <a:rPr lang="ko-KR" altLang="en-US" baseline="0" dirty="0" err="1" smtClean="0"/>
              <a:t>북아메리카판</a:t>
            </a:r>
            <a:endParaRPr lang="en-US" altLang="ko-KR" baseline="0" dirty="0" smtClean="0"/>
          </a:p>
          <a:p>
            <a:r>
              <a:rPr lang="en-US" altLang="ko-KR" baseline="0" dirty="0" smtClean="0"/>
              <a:t>“Ring of Fire”=“</a:t>
            </a:r>
            <a:r>
              <a:rPr lang="ko-KR" altLang="en-US" baseline="0" dirty="0" smtClean="0"/>
              <a:t>불의 고리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환태평양 화산대</a:t>
            </a:r>
            <a:r>
              <a:rPr lang="en-US" altLang="ko-KR" baseline="0" dirty="0" smtClean="0"/>
              <a:t>)”</a:t>
            </a:r>
          </a:p>
          <a:p>
            <a:r>
              <a:rPr lang="en-US" altLang="ko-KR" baseline="0" dirty="0" smtClean="0"/>
              <a:t>Indo-Australian Plate=</a:t>
            </a:r>
            <a:r>
              <a:rPr lang="ko-KR" altLang="en-US" baseline="0" dirty="0" smtClean="0"/>
              <a:t>인도</a:t>
            </a:r>
            <a:r>
              <a:rPr lang="en-US" altLang="ko-KR" baseline="0" dirty="0" smtClean="0"/>
              <a:t>-</a:t>
            </a:r>
            <a:r>
              <a:rPr lang="ko-KR" altLang="en-US" baseline="0" dirty="0" err="1" smtClean="0"/>
              <a:t>호주판</a:t>
            </a:r>
            <a:endParaRPr lang="en-US" altLang="ko-KR" baseline="0" dirty="0" smtClean="0"/>
          </a:p>
          <a:p>
            <a:r>
              <a:rPr lang="en-US" altLang="ko-KR" baseline="0" dirty="0" smtClean="0"/>
              <a:t>Pacific plate=</a:t>
            </a:r>
            <a:r>
              <a:rPr lang="ko-KR" altLang="en-US" baseline="0" dirty="0" smtClean="0"/>
              <a:t>태평양판</a:t>
            </a:r>
            <a:endParaRPr lang="en-US" altLang="ko-KR" baseline="0" dirty="0" smtClean="0"/>
          </a:p>
          <a:p>
            <a:r>
              <a:rPr lang="en-US" altLang="ko-KR" baseline="0" dirty="0" smtClean="0"/>
              <a:t>Cocos Plate=</a:t>
            </a:r>
            <a:r>
              <a:rPr lang="ko-KR" altLang="en-US" baseline="0" dirty="0" err="1" smtClean="0"/>
              <a:t>코코스판</a:t>
            </a:r>
            <a:endParaRPr lang="en-US" altLang="ko-KR" baseline="0" dirty="0" smtClean="0"/>
          </a:p>
          <a:p>
            <a:r>
              <a:rPr lang="en-US" altLang="ko-KR" baseline="0" dirty="0" smtClean="0"/>
              <a:t>Nazca Plate=</a:t>
            </a:r>
            <a:r>
              <a:rPr lang="ko-KR" altLang="en-US" baseline="0" dirty="0" err="1" smtClean="0"/>
              <a:t>나즈카판</a:t>
            </a:r>
            <a:endParaRPr lang="en-US" altLang="ko-KR" baseline="0" dirty="0" smtClean="0"/>
          </a:p>
          <a:p>
            <a:r>
              <a:rPr lang="en-US" altLang="ko-KR" baseline="0" dirty="0" smtClean="0"/>
              <a:t>South American Plate=</a:t>
            </a:r>
            <a:r>
              <a:rPr lang="ko-KR" altLang="en-US" baseline="0" dirty="0" err="1" smtClean="0"/>
              <a:t>남아메리카판</a:t>
            </a:r>
            <a:endParaRPr lang="en-US" altLang="ko-KR" baseline="0" dirty="0" smtClean="0"/>
          </a:p>
          <a:p>
            <a:r>
              <a:rPr lang="en-US" altLang="ko-KR" baseline="0" dirty="0" smtClean="0"/>
              <a:t>Arabian Plate=</a:t>
            </a:r>
            <a:r>
              <a:rPr lang="ko-KR" altLang="en-US" baseline="0" dirty="0" err="1" smtClean="0"/>
              <a:t>아라비아판</a:t>
            </a:r>
            <a:endParaRPr lang="en-US" altLang="ko-KR" baseline="0" dirty="0" smtClean="0"/>
          </a:p>
          <a:p>
            <a:r>
              <a:rPr lang="en-US" altLang="ko-KR" baseline="0" dirty="0" smtClean="0"/>
              <a:t>African Plate=</a:t>
            </a:r>
            <a:r>
              <a:rPr lang="ko-KR" altLang="en-US" baseline="0" dirty="0" err="1" smtClean="0"/>
              <a:t>아프리카판</a:t>
            </a:r>
            <a:endParaRPr lang="en-US" altLang="ko-KR" baseline="0" dirty="0" smtClean="0"/>
          </a:p>
          <a:p>
            <a:r>
              <a:rPr lang="en-US" altLang="ko-KR" baseline="0" dirty="0" smtClean="0"/>
              <a:t>Antarctic Plate=</a:t>
            </a:r>
            <a:r>
              <a:rPr lang="ko-KR" altLang="en-US" baseline="0" dirty="0" err="1" smtClean="0"/>
              <a:t>남극판</a:t>
            </a:r>
            <a:endParaRPr lang="en-US" altLang="ko-KR" baseline="0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53840-69E2-4CB8-8802-AA86B3203F29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9280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World</a:t>
            </a:r>
            <a:r>
              <a:rPr lang="en-US" altLang="ko-KR" baseline="0" dirty="0" smtClean="0"/>
              <a:t> Seismicity ~ = </a:t>
            </a:r>
            <a:r>
              <a:rPr lang="ko-KR" altLang="en-US" baseline="0" dirty="0" smtClean="0"/>
              <a:t>세계 지진 활동 </a:t>
            </a:r>
            <a:r>
              <a:rPr lang="en-US" altLang="ko-KR" baseline="0" dirty="0" smtClean="0"/>
              <a:t>: 1975 – 1995</a:t>
            </a:r>
          </a:p>
          <a:p>
            <a:r>
              <a:rPr lang="en-US" altLang="ko-KR" baseline="0" dirty="0" smtClean="0"/>
              <a:t>Depth = </a:t>
            </a:r>
            <a:r>
              <a:rPr lang="ko-KR" altLang="en-US" baseline="0" dirty="0" smtClean="0"/>
              <a:t>깊이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53840-69E2-4CB8-8802-AA86B3203F29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0212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Direction of plate</a:t>
            </a:r>
            <a:r>
              <a:rPr lang="en-US" altLang="ko-KR" baseline="0" dirty="0" smtClean="0"/>
              <a:t> motion=</a:t>
            </a:r>
            <a:r>
              <a:rPr lang="ko-KR" altLang="en-US" baseline="0" dirty="0" smtClean="0"/>
              <a:t>판 운동 방향</a:t>
            </a:r>
            <a:endParaRPr lang="en-US" altLang="ko-KR" baseline="0" dirty="0" smtClean="0"/>
          </a:p>
          <a:p>
            <a:r>
              <a:rPr lang="en-US" altLang="ko-KR" baseline="0" dirty="0" smtClean="0"/>
              <a:t>Midway islands=</a:t>
            </a:r>
            <a:r>
              <a:rPr lang="ko-KR" altLang="en-US" baseline="0" dirty="0" err="1" smtClean="0"/>
              <a:t>미드웨이</a:t>
            </a:r>
            <a:endParaRPr lang="en-US" altLang="ko-KR" baseline="0" dirty="0" smtClean="0"/>
          </a:p>
          <a:p>
            <a:r>
              <a:rPr lang="en-US" altLang="ko-KR" baseline="0" dirty="0" smtClean="0"/>
              <a:t>Kauai=</a:t>
            </a:r>
            <a:r>
              <a:rPr lang="ko-KR" altLang="en-US" baseline="0" dirty="0" err="1" smtClean="0"/>
              <a:t>카우아이</a:t>
            </a:r>
            <a:endParaRPr lang="en-US" altLang="ko-KR" baseline="0" dirty="0" smtClean="0"/>
          </a:p>
          <a:p>
            <a:r>
              <a:rPr lang="en-US" altLang="ko-KR" baseline="0" dirty="0" smtClean="0"/>
              <a:t>Oahu=</a:t>
            </a:r>
            <a:r>
              <a:rPr lang="ko-KR" altLang="en-US" baseline="0" dirty="0" err="1" smtClean="0"/>
              <a:t>오아후</a:t>
            </a:r>
            <a:endParaRPr lang="en-US" altLang="ko-KR" baseline="0" dirty="0" smtClean="0"/>
          </a:p>
          <a:p>
            <a:r>
              <a:rPr lang="en-US" altLang="ko-KR" baseline="0" dirty="0" smtClean="0"/>
              <a:t>Molokai=</a:t>
            </a:r>
            <a:r>
              <a:rPr lang="ko-KR" altLang="en-US" baseline="0" dirty="0" err="1" smtClean="0"/>
              <a:t>몰로카이</a:t>
            </a:r>
            <a:endParaRPr lang="en-US" altLang="ko-KR" baseline="0" dirty="0" smtClean="0"/>
          </a:p>
          <a:p>
            <a:r>
              <a:rPr lang="en-US" altLang="ko-KR" baseline="0" dirty="0" smtClean="0"/>
              <a:t>Maui=</a:t>
            </a:r>
            <a:r>
              <a:rPr lang="ko-KR" altLang="en-US" baseline="0" dirty="0" err="1" smtClean="0"/>
              <a:t>마우이</a:t>
            </a:r>
            <a:endParaRPr lang="en-US" altLang="ko-KR" baseline="0" dirty="0" smtClean="0"/>
          </a:p>
          <a:p>
            <a:r>
              <a:rPr lang="en-US" altLang="ko-KR" baseline="0" dirty="0" smtClean="0"/>
              <a:t>Hawaii=</a:t>
            </a:r>
            <a:r>
              <a:rPr lang="ko-KR" altLang="en-US" baseline="0" dirty="0" smtClean="0"/>
              <a:t>하와이</a:t>
            </a:r>
            <a:endParaRPr lang="en-US" altLang="ko-KR" baseline="0" dirty="0" smtClean="0"/>
          </a:p>
          <a:p>
            <a:r>
              <a:rPr lang="en-US" altLang="ko-KR" baseline="0" dirty="0" smtClean="0"/>
              <a:t>Present=</a:t>
            </a:r>
            <a:r>
              <a:rPr lang="ko-KR" altLang="en-US" baseline="0" dirty="0" smtClean="0"/>
              <a:t>현재</a:t>
            </a:r>
            <a:endParaRPr lang="en-US" altLang="ko-KR" baseline="0" dirty="0" smtClean="0"/>
          </a:p>
          <a:p>
            <a:r>
              <a:rPr lang="en-US" altLang="ko-KR" baseline="0" dirty="0" smtClean="0"/>
              <a:t>Oceanic crust=</a:t>
            </a:r>
            <a:r>
              <a:rPr lang="ko-KR" altLang="en-US" baseline="0" dirty="0" smtClean="0"/>
              <a:t>대양 지각</a:t>
            </a:r>
            <a:endParaRPr lang="en-US" altLang="ko-KR" baseline="0" dirty="0" smtClean="0"/>
          </a:p>
          <a:p>
            <a:r>
              <a:rPr lang="en-US" altLang="ko-KR" baseline="0" dirty="0" smtClean="0"/>
              <a:t>Oceanic lithosphere=</a:t>
            </a:r>
            <a:r>
              <a:rPr lang="ko-KR" altLang="en-US" baseline="0" dirty="0" smtClean="0"/>
              <a:t>대양 </a:t>
            </a:r>
            <a:r>
              <a:rPr lang="ko-KR" altLang="en-US" baseline="0" dirty="0" err="1" smtClean="0"/>
              <a:t>암권</a:t>
            </a:r>
            <a:endParaRPr lang="en-US" altLang="ko-KR" baseline="0" dirty="0" smtClean="0"/>
          </a:p>
          <a:p>
            <a:r>
              <a:rPr lang="en-US" altLang="ko-KR" baseline="0" dirty="0" smtClean="0"/>
              <a:t>Hot spot=</a:t>
            </a:r>
            <a:r>
              <a:rPr lang="ko-KR" altLang="en-US" baseline="0" dirty="0" err="1" smtClean="0"/>
              <a:t>열점</a:t>
            </a:r>
            <a:endParaRPr lang="en-US" altLang="ko-KR" baseline="0" dirty="0" smtClean="0"/>
          </a:p>
          <a:p>
            <a:r>
              <a:rPr lang="en-US" altLang="ko-KR" baseline="0" dirty="0" err="1" smtClean="0"/>
              <a:t>Suiko</a:t>
            </a:r>
            <a:r>
              <a:rPr lang="en-US" altLang="ko-KR" baseline="0" dirty="0" smtClean="0"/>
              <a:t>=</a:t>
            </a:r>
            <a:r>
              <a:rPr lang="ko-KR" altLang="en-US" baseline="0" dirty="0" err="1" smtClean="0"/>
              <a:t>수이코</a:t>
            </a:r>
            <a:endParaRPr lang="en-US" altLang="ko-KR" baseline="0" dirty="0" smtClean="0"/>
          </a:p>
          <a:p>
            <a:r>
              <a:rPr lang="en-US" altLang="ko-KR" baseline="0" dirty="0" smtClean="0"/>
              <a:t>Emperor seamount chain=</a:t>
            </a:r>
            <a:r>
              <a:rPr lang="ko-KR" altLang="en-US" baseline="0" dirty="0" err="1" smtClean="0"/>
              <a:t>엠페러</a:t>
            </a:r>
            <a:r>
              <a:rPr lang="ko-KR" altLang="en-US" baseline="0" dirty="0" smtClean="0"/>
              <a:t> 해산 열도</a:t>
            </a:r>
            <a:endParaRPr lang="en-US" altLang="ko-KR" baseline="0" dirty="0" smtClean="0"/>
          </a:p>
          <a:p>
            <a:r>
              <a:rPr lang="en-US" altLang="ko-KR" baseline="0" dirty="0" smtClean="0"/>
              <a:t>Hawaiian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chain=</a:t>
            </a:r>
            <a:r>
              <a:rPr lang="ko-KR" altLang="en-US" baseline="0" dirty="0" smtClean="0"/>
              <a:t>하와이 열도</a:t>
            </a:r>
            <a:endParaRPr lang="en-US" altLang="ko-KR" baseline="0" dirty="0" smtClean="0"/>
          </a:p>
          <a:p>
            <a:r>
              <a:rPr lang="en-US" altLang="ko-KR" baseline="0" dirty="0" err="1" smtClean="0"/>
              <a:t>Hwaii</a:t>
            </a:r>
            <a:r>
              <a:rPr lang="en-US" altLang="ko-KR" baseline="0" dirty="0" smtClean="0"/>
              <a:t>=</a:t>
            </a:r>
            <a:r>
              <a:rPr lang="ko-KR" altLang="en-US" baseline="0" dirty="0" smtClean="0"/>
              <a:t>하와이</a:t>
            </a:r>
            <a:endParaRPr lang="en-US" altLang="ko-KR" baseline="0" dirty="0" smtClean="0"/>
          </a:p>
          <a:p>
            <a:r>
              <a:rPr lang="en-US" altLang="ko-KR" baseline="0" dirty="0" smtClean="0"/>
              <a:t>Midway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islands=</a:t>
            </a:r>
            <a:r>
              <a:rPr lang="ko-KR" altLang="en-US" baseline="0" dirty="0" err="1" smtClean="0"/>
              <a:t>미드웨이</a:t>
            </a:r>
            <a:r>
              <a:rPr lang="ko-KR" altLang="en-US" baseline="0" dirty="0" smtClean="0"/>
              <a:t> </a:t>
            </a:r>
            <a:endParaRPr lang="en-US" altLang="ko-KR" baseline="0" dirty="0" smtClean="0"/>
          </a:p>
          <a:p>
            <a:r>
              <a:rPr lang="en-US" altLang="ko-KR" baseline="0" dirty="0" smtClean="0"/>
              <a:t>Ages ~=</a:t>
            </a:r>
            <a:r>
              <a:rPr lang="ko-KR" altLang="en-US" baseline="0" dirty="0" err="1" smtClean="0"/>
              <a:t>년령</a:t>
            </a:r>
            <a:r>
              <a:rPr lang="ko-KR" altLang="en-US" baseline="0" dirty="0" smtClean="0"/>
              <a:t> 단위</a:t>
            </a:r>
            <a:r>
              <a:rPr lang="en-US" altLang="ko-KR" baseline="0" dirty="0" smtClean="0"/>
              <a:t>: </a:t>
            </a:r>
            <a:r>
              <a:rPr lang="ko-KR" altLang="en-US" baseline="0" dirty="0" err="1" smtClean="0"/>
              <a:t>백만년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endParaRPr lang="en-US" altLang="ko-KR" baseline="0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53840-69E2-4CB8-8802-AA86B3203F29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1220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Stratovolcano</a:t>
            </a:r>
            <a:r>
              <a:rPr lang="en-US" altLang="ko-KR" baseline="0" dirty="0" smtClean="0"/>
              <a:t> ~ = </a:t>
            </a:r>
            <a:r>
              <a:rPr lang="ko-KR" altLang="en-US" baseline="0" dirty="0" smtClean="0"/>
              <a:t>분출하는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성층화산</a:t>
            </a:r>
            <a:endParaRPr lang="en-US" altLang="ko-KR" baseline="0" dirty="0" smtClean="0"/>
          </a:p>
          <a:p>
            <a:r>
              <a:rPr lang="en-US" altLang="ko-KR" baseline="0" dirty="0" smtClean="0"/>
              <a:t>Crater=</a:t>
            </a:r>
            <a:r>
              <a:rPr lang="ko-KR" altLang="en-US" baseline="0" dirty="0" smtClean="0"/>
              <a:t>화구</a:t>
            </a:r>
            <a:endParaRPr lang="en-US" altLang="ko-KR" baseline="0" dirty="0" smtClean="0"/>
          </a:p>
          <a:p>
            <a:r>
              <a:rPr lang="en-US" altLang="ko-KR" dirty="0" smtClean="0"/>
              <a:t>Steam and Ash = </a:t>
            </a:r>
            <a:r>
              <a:rPr lang="ko-KR" altLang="en-US" dirty="0" smtClean="0"/>
              <a:t>화산재와 수증기</a:t>
            </a:r>
            <a:endParaRPr lang="en-US" altLang="ko-KR" dirty="0" smtClean="0"/>
          </a:p>
          <a:p>
            <a:r>
              <a:rPr lang="en-US" altLang="ko-KR" dirty="0" smtClean="0"/>
              <a:t>Flowing lava=</a:t>
            </a:r>
            <a:r>
              <a:rPr lang="ko-KR" altLang="en-US" dirty="0" smtClean="0"/>
              <a:t>용암류</a:t>
            </a:r>
            <a:endParaRPr lang="en-US" altLang="ko-KR" dirty="0" smtClean="0"/>
          </a:p>
          <a:p>
            <a:r>
              <a:rPr lang="en-US" altLang="ko-KR" dirty="0" smtClean="0"/>
              <a:t>Alternating layers~=</a:t>
            </a:r>
            <a:r>
              <a:rPr lang="ko-KR" altLang="en-US" dirty="0" smtClean="0"/>
              <a:t>용암과 </a:t>
            </a:r>
            <a:r>
              <a:rPr lang="ko-KR" altLang="en-US" dirty="0" err="1" smtClean="0"/>
              <a:t>화산쇄설물의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교호층</a:t>
            </a:r>
            <a:endParaRPr lang="en-US" altLang="ko-KR" dirty="0" smtClean="0"/>
          </a:p>
          <a:p>
            <a:r>
              <a:rPr lang="en-US" altLang="ko-KR" dirty="0" smtClean="0"/>
              <a:t>Vent=</a:t>
            </a:r>
            <a:r>
              <a:rPr lang="ko-KR" altLang="en-US" dirty="0" smtClean="0"/>
              <a:t>화도</a:t>
            </a:r>
            <a:endParaRPr lang="en-US" altLang="ko-KR" dirty="0" smtClean="0"/>
          </a:p>
          <a:p>
            <a:r>
              <a:rPr lang="en-US" altLang="ko-KR" dirty="0" smtClean="0"/>
              <a:t>Cone=</a:t>
            </a:r>
            <a:r>
              <a:rPr lang="ko-KR" altLang="en-US" dirty="0" err="1" smtClean="0"/>
              <a:t>화산체</a:t>
            </a:r>
            <a:endParaRPr lang="en-US" altLang="ko-KR" dirty="0" smtClean="0"/>
          </a:p>
          <a:p>
            <a:r>
              <a:rPr lang="en-US" altLang="ko-KR" dirty="0" smtClean="0"/>
              <a:t>Magma chamber=</a:t>
            </a:r>
            <a:r>
              <a:rPr lang="ko-KR" altLang="en-US" dirty="0" err="1" smtClean="0"/>
              <a:t>마그마방</a:t>
            </a:r>
            <a:endParaRPr lang="en-US" altLang="ko-KR" dirty="0" smtClean="0"/>
          </a:p>
          <a:p>
            <a:r>
              <a:rPr lang="en-US" altLang="ko-KR" dirty="0" smtClean="0"/>
              <a:t>Country rock=</a:t>
            </a:r>
            <a:r>
              <a:rPr lang="ko-KR" altLang="en-US" dirty="0" smtClean="0"/>
              <a:t>모암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53840-69E2-4CB8-8802-AA86B3203F29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6825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Volcano</a:t>
            </a:r>
            <a:r>
              <a:rPr lang="en-US" altLang="ko-KR" baseline="0" dirty="0" smtClean="0"/>
              <a:t> hazards=</a:t>
            </a:r>
            <a:r>
              <a:rPr lang="ko-KR" altLang="en-US" baseline="0" dirty="0" smtClean="0"/>
              <a:t>화산의 위험성</a:t>
            </a:r>
            <a:endParaRPr lang="en-US" altLang="ko-KR" baseline="0" dirty="0" smtClean="0"/>
          </a:p>
          <a:p>
            <a:r>
              <a:rPr lang="en-US" altLang="ko-KR" baseline="0" dirty="0" smtClean="0"/>
              <a:t>Prevailing wind=</a:t>
            </a:r>
            <a:r>
              <a:rPr lang="ko-KR" altLang="en-US" baseline="0" dirty="0" smtClean="0"/>
              <a:t>바람의 방향</a:t>
            </a:r>
            <a:endParaRPr lang="en-US" altLang="ko-KR" baseline="0" dirty="0" smtClean="0"/>
          </a:p>
          <a:p>
            <a:r>
              <a:rPr lang="en-US" altLang="ko-KR" baseline="0" dirty="0" smtClean="0"/>
              <a:t>Eruption cloud=</a:t>
            </a:r>
            <a:r>
              <a:rPr lang="ko-KR" altLang="en-US" baseline="0" dirty="0" smtClean="0"/>
              <a:t>분출 구름</a:t>
            </a:r>
            <a:endParaRPr lang="en-US" altLang="ko-KR" baseline="0" dirty="0" smtClean="0"/>
          </a:p>
          <a:p>
            <a:r>
              <a:rPr lang="en-US" altLang="ko-KR" baseline="0" dirty="0" smtClean="0"/>
              <a:t>Tephra(Ash) Fall=</a:t>
            </a:r>
            <a:r>
              <a:rPr lang="ko-KR" altLang="en-US" baseline="0" dirty="0" smtClean="0"/>
              <a:t>화산재 낙하</a:t>
            </a:r>
            <a:endParaRPr lang="en-US" altLang="ko-KR" baseline="0" dirty="0" smtClean="0"/>
          </a:p>
          <a:p>
            <a:r>
              <a:rPr lang="en-US" altLang="ko-KR" baseline="0" dirty="0" smtClean="0"/>
              <a:t>Acid Rain=</a:t>
            </a:r>
            <a:r>
              <a:rPr lang="ko-KR" altLang="en-US" baseline="0" dirty="0" smtClean="0"/>
              <a:t>산성비</a:t>
            </a:r>
            <a:endParaRPr lang="en-US" altLang="ko-KR" baseline="0" dirty="0" smtClean="0"/>
          </a:p>
          <a:p>
            <a:r>
              <a:rPr lang="en-US" altLang="ko-KR" baseline="0" dirty="0" smtClean="0"/>
              <a:t>Bombs=</a:t>
            </a:r>
            <a:r>
              <a:rPr lang="ko-KR" altLang="en-US" baseline="0" dirty="0" smtClean="0"/>
              <a:t>화산탄</a:t>
            </a:r>
            <a:endParaRPr lang="en-US" altLang="ko-KR" baseline="0" dirty="0" smtClean="0"/>
          </a:p>
          <a:p>
            <a:r>
              <a:rPr lang="en-US" altLang="ko-KR" baseline="0" dirty="0" smtClean="0"/>
              <a:t>Lava Dome=</a:t>
            </a:r>
            <a:r>
              <a:rPr lang="ko-KR" altLang="en-US" baseline="0" dirty="0" err="1" smtClean="0"/>
              <a:t>용암돔</a:t>
            </a:r>
            <a:endParaRPr lang="en-US" altLang="ko-KR" baseline="0" dirty="0" smtClean="0"/>
          </a:p>
          <a:p>
            <a:r>
              <a:rPr lang="en-US" altLang="ko-KR" baseline="0" dirty="0" smtClean="0"/>
              <a:t>Dome Collapse=</a:t>
            </a:r>
            <a:r>
              <a:rPr lang="ko-KR" altLang="en-US" baseline="0" dirty="0" err="1" smtClean="0"/>
              <a:t>돔붕괴</a:t>
            </a:r>
            <a:endParaRPr lang="en-US" altLang="ko-KR" baseline="0" dirty="0" smtClean="0"/>
          </a:p>
          <a:p>
            <a:r>
              <a:rPr lang="en-US" altLang="ko-KR" dirty="0" smtClean="0"/>
              <a:t>Pyroclastic Flow=</a:t>
            </a:r>
            <a:r>
              <a:rPr lang="ko-KR" altLang="en-US" dirty="0" err="1" smtClean="0"/>
              <a:t>화쇄류</a:t>
            </a:r>
            <a:endParaRPr lang="en-US" altLang="ko-KR" dirty="0" smtClean="0"/>
          </a:p>
          <a:p>
            <a:r>
              <a:rPr lang="en-US" altLang="ko-KR" dirty="0" smtClean="0"/>
              <a:t>Lava Flow=</a:t>
            </a:r>
            <a:r>
              <a:rPr lang="ko-KR" altLang="en-US" dirty="0" smtClean="0"/>
              <a:t>용암류</a:t>
            </a:r>
            <a:endParaRPr lang="en-US" altLang="ko-KR" dirty="0" smtClean="0"/>
          </a:p>
          <a:p>
            <a:r>
              <a:rPr lang="en-US" altLang="ko-KR" dirty="0" smtClean="0"/>
              <a:t>Lahar(debris) flow=</a:t>
            </a:r>
            <a:r>
              <a:rPr lang="ko-KR" altLang="en-US" dirty="0" err="1" smtClean="0"/>
              <a:t>쇄설류</a:t>
            </a:r>
            <a:endParaRPr lang="en-US" altLang="ko-KR" dirty="0" smtClean="0"/>
          </a:p>
          <a:p>
            <a:r>
              <a:rPr lang="en-US" altLang="ko-KR" dirty="0" smtClean="0"/>
              <a:t>Magma Reservoir=</a:t>
            </a:r>
            <a:r>
              <a:rPr lang="ko-KR" altLang="en-US" dirty="0" err="1" smtClean="0"/>
              <a:t>마그마방</a:t>
            </a:r>
            <a:endParaRPr lang="en-US" altLang="ko-KR" dirty="0" smtClean="0"/>
          </a:p>
          <a:p>
            <a:r>
              <a:rPr lang="en-US" altLang="ko-KR" dirty="0" smtClean="0"/>
              <a:t>Magma=</a:t>
            </a:r>
            <a:r>
              <a:rPr lang="ko-KR" altLang="en-US" dirty="0" smtClean="0"/>
              <a:t>마그마</a:t>
            </a:r>
            <a:endParaRPr lang="en-US" altLang="ko-KR" dirty="0" smtClean="0"/>
          </a:p>
          <a:p>
            <a:r>
              <a:rPr lang="en-US" altLang="ko-KR" dirty="0" smtClean="0"/>
              <a:t>Crack=</a:t>
            </a:r>
            <a:r>
              <a:rPr lang="ko-KR" altLang="en-US" dirty="0" smtClean="0"/>
              <a:t>깨진 틈</a:t>
            </a:r>
            <a:endParaRPr lang="en-US" altLang="ko-KR" dirty="0" smtClean="0"/>
          </a:p>
          <a:p>
            <a:r>
              <a:rPr lang="en-US" altLang="ko-KR" dirty="0" smtClean="0"/>
              <a:t>Conduit=</a:t>
            </a:r>
            <a:r>
              <a:rPr lang="ko-KR" altLang="en-US" dirty="0" smtClean="0"/>
              <a:t>화도 </a:t>
            </a:r>
            <a:endParaRPr lang="en-US" altLang="ko-KR" dirty="0" smtClean="0"/>
          </a:p>
          <a:p>
            <a:r>
              <a:rPr lang="en-US" altLang="ko-KR" dirty="0" smtClean="0"/>
              <a:t>Ground</a:t>
            </a:r>
            <a:r>
              <a:rPr lang="en-US" altLang="ko-KR" baseline="0" dirty="0" smtClean="0"/>
              <a:t> water=</a:t>
            </a:r>
            <a:r>
              <a:rPr lang="ko-KR" altLang="en-US" baseline="0" dirty="0" smtClean="0"/>
              <a:t>지하수</a:t>
            </a:r>
            <a:endParaRPr lang="en-US" altLang="ko-KR" baseline="0" dirty="0" smtClean="0"/>
          </a:p>
          <a:p>
            <a:r>
              <a:rPr lang="en-US" altLang="ko-KR" baseline="0" dirty="0" smtClean="0"/>
              <a:t>Fumaroles=</a:t>
            </a:r>
            <a:r>
              <a:rPr lang="ko-KR" altLang="en-US" baseline="0" dirty="0" err="1" smtClean="0"/>
              <a:t>분기공</a:t>
            </a:r>
            <a:endParaRPr lang="en-US" altLang="ko-KR" baseline="0" dirty="0" smtClean="0"/>
          </a:p>
          <a:p>
            <a:r>
              <a:rPr lang="en-US" altLang="ko-KR" dirty="0" smtClean="0"/>
              <a:t>Pyroclastic flow=</a:t>
            </a:r>
            <a:r>
              <a:rPr lang="ko-KR" altLang="en-US" dirty="0" err="1" smtClean="0"/>
              <a:t>화쇄류</a:t>
            </a:r>
            <a:endParaRPr lang="en-US" altLang="ko-KR" dirty="0" smtClean="0"/>
          </a:p>
          <a:p>
            <a:r>
              <a:rPr lang="en-US" altLang="ko-KR" dirty="0" smtClean="0"/>
              <a:t>Debris avalanche=</a:t>
            </a:r>
            <a:r>
              <a:rPr lang="ko-KR" altLang="en-US" dirty="0" err="1" smtClean="0"/>
              <a:t>쇄설사태</a:t>
            </a:r>
            <a:endParaRPr lang="en-US" altLang="ko-KR" dirty="0" smtClean="0"/>
          </a:p>
          <a:p>
            <a:r>
              <a:rPr lang="en-US" altLang="ko-KR" dirty="0" smtClean="0"/>
              <a:t>Eruption column=</a:t>
            </a:r>
            <a:r>
              <a:rPr lang="ko-KR" altLang="en-US" dirty="0" smtClean="0"/>
              <a:t>분출 기둥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53840-69E2-4CB8-8802-AA86B3203F29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089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53840-69E2-4CB8-8802-AA86B3203F29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9371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Lava</a:t>
            </a:r>
            <a:r>
              <a:rPr lang="ko-KR" altLang="en-US" dirty="0" smtClean="0"/>
              <a:t> </a:t>
            </a:r>
            <a:r>
              <a:rPr lang="en-US" altLang="ko-KR" dirty="0" smtClean="0"/>
              <a:t>dome forming=</a:t>
            </a:r>
            <a:r>
              <a:rPr lang="ko-KR" altLang="en-US" dirty="0" err="1" smtClean="0"/>
              <a:t>용암돔</a:t>
            </a:r>
            <a:r>
              <a:rPr lang="ko-KR" altLang="en-US" dirty="0" smtClean="0"/>
              <a:t> 형성</a:t>
            </a:r>
            <a:endParaRPr lang="en-US" altLang="ko-KR" dirty="0" smtClean="0"/>
          </a:p>
          <a:p>
            <a:r>
              <a:rPr lang="en-US" altLang="ko-KR" dirty="0" smtClean="0"/>
              <a:t>Dome collapse=</a:t>
            </a:r>
            <a:r>
              <a:rPr lang="ko-KR" altLang="en-US" dirty="0" smtClean="0"/>
              <a:t>돔 붕괴</a:t>
            </a:r>
            <a:endParaRPr lang="en-US" altLang="ko-KR" dirty="0" smtClean="0"/>
          </a:p>
          <a:p>
            <a:r>
              <a:rPr lang="en-US" altLang="ko-KR" dirty="0" smtClean="0"/>
              <a:t>Initial</a:t>
            </a:r>
            <a:r>
              <a:rPr lang="en-US" altLang="ko-KR" baseline="0" dirty="0" smtClean="0"/>
              <a:t> eruption column=</a:t>
            </a:r>
            <a:r>
              <a:rPr lang="ko-KR" altLang="en-US" baseline="0" dirty="0" smtClean="0"/>
              <a:t>최초 분출 기둥</a:t>
            </a:r>
            <a:endParaRPr lang="en-US" altLang="ko-KR" baseline="0" dirty="0" smtClean="0"/>
          </a:p>
          <a:p>
            <a:r>
              <a:rPr lang="en-US" altLang="ko-KR" baseline="0" dirty="0" smtClean="0"/>
              <a:t>Ash-cloud surge=</a:t>
            </a:r>
            <a:r>
              <a:rPr lang="ko-KR" altLang="en-US" baseline="0" dirty="0" err="1" smtClean="0"/>
              <a:t>열운</a:t>
            </a:r>
            <a:r>
              <a:rPr lang="en-US" altLang="ko-KR" baseline="0" dirty="0" smtClean="0"/>
              <a:t>(ash-cloud) </a:t>
            </a:r>
            <a:r>
              <a:rPr lang="ko-KR" altLang="en-US" baseline="0" dirty="0" smtClean="0"/>
              <a:t>파도</a:t>
            </a:r>
            <a:r>
              <a:rPr lang="en-US" altLang="ko-KR" baseline="0" dirty="0" smtClean="0"/>
              <a:t>(surge)</a:t>
            </a:r>
          </a:p>
          <a:p>
            <a:r>
              <a:rPr lang="en-US" altLang="ko-KR" baseline="0" dirty="0" smtClean="0"/>
              <a:t>Pyroclastic flow=</a:t>
            </a:r>
            <a:r>
              <a:rPr lang="ko-KR" altLang="en-US" baseline="0" dirty="0" err="1" smtClean="0"/>
              <a:t>화쇄류</a:t>
            </a:r>
            <a:endParaRPr lang="en-US" altLang="ko-KR" baseline="0" dirty="0" smtClean="0"/>
          </a:p>
          <a:p>
            <a:r>
              <a:rPr lang="en-US" altLang="ko-KR" baseline="0" dirty="0" smtClean="0"/>
              <a:t>Eruption cloud=</a:t>
            </a:r>
            <a:r>
              <a:rPr lang="ko-KR" altLang="en-US" baseline="0" dirty="0" smtClean="0"/>
              <a:t>분출 구름</a:t>
            </a:r>
            <a:endParaRPr lang="en-US" altLang="ko-KR" baseline="0" dirty="0" smtClean="0"/>
          </a:p>
          <a:p>
            <a:r>
              <a:rPr lang="en-US" altLang="ko-KR" baseline="0" dirty="0" smtClean="0"/>
              <a:t>Eruption</a:t>
            </a:r>
            <a:r>
              <a:rPr lang="ko-KR" altLang="en-US" baseline="0" dirty="0" smtClean="0"/>
              <a:t> </a:t>
            </a:r>
            <a:r>
              <a:rPr lang="en-US" altLang="ko-KR" baseline="0" dirty="0" err="1" smtClean="0"/>
              <a:t>coulumn</a:t>
            </a:r>
            <a:r>
              <a:rPr lang="en-US" altLang="ko-KR" baseline="0" dirty="0" smtClean="0"/>
              <a:t>=</a:t>
            </a:r>
            <a:r>
              <a:rPr lang="ko-KR" altLang="en-US" baseline="0" dirty="0" smtClean="0"/>
              <a:t>분출 기둥</a:t>
            </a:r>
            <a:endParaRPr lang="en-US" altLang="ko-KR" baseline="0" dirty="0" smtClean="0"/>
          </a:p>
          <a:p>
            <a:r>
              <a:rPr lang="en-US" altLang="ko-KR" baseline="0" dirty="0" smtClean="0"/>
              <a:t>Ash-cloud surge=</a:t>
            </a:r>
            <a:r>
              <a:rPr lang="ko-KR" altLang="en-US" baseline="0" dirty="0" err="1" smtClean="0"/>
              <a:t>열운</a:t>
            </a:r>
            <a:r>
              <a:rPr lang="ko-KR" altLang="en-US" baseline="0" dirty="0" smtClean="0"/>
              <a:t> 파도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53840-69E2-4CB8-8802-AA86B3203F29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4670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Caribbean=</a:t>
            </a:r>
            <a:r>
              <a:rPr lang="ko-KR" altLang="en-US" dirty="0" err="1" smtClean="0"/>
              <a:t>카리브해</a:t>
            </a:r>
            <a:endParaRPr lang="en-US" altLang="ko-KR" dirty="0" smtClean="0"/>
          </a:p>
          <a:p>
            <a:r>
              <a:rPr lang="en-US" altLang="ko-KR" dirty="0" smtClean="0"/>
              <a:t>Martinique=</a:t>
            </a:r>
            <a:r>
              <a:rPr lang="ko-KR" altLang="en-US" dirty="0" err="1" smtClean="0"/>
              <a:t>마르티니크섬</a:t>
            </a:r>
            <a:r>
              <a:rPr lang="en-US" altLang="ko-KR" dirty="0" smtClean="0"/>
              <a:t>(Martinique)</a:t>
            </a:r>
          </a:p>
          <a:p>
            <a:r>
              <a:rPr lang="en-US" altLang="ko-KR" dirty="0" smtClean="0"/>
              <a:t>St-Pierre=</a:t>
            </a:r>
            <a:r>
              <a:rPr lang="ko-KR" altLang="en-US" dirty="0" err="1" smtClean="0"/>
              <a:t>세인트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피에르</a:t>
            </a:r>
            <a:endParaRPr lang="en-US" altLang="ko-KR" dirty="0" smtClean="0"/>
          </a:p>
          <a:p>
            <a:r>
              <a:rPr lang="en-US" altLang="ko-KR" dirty="0" smtClean="0"/>
              <a:t>Mont </a:t>
            </a:r>
            <a:r>
              <a:rPr lang="en-US" altLang="ko-KR" dirty="0" err="1" smtClean="0"/>
              <a:t>Pelee</a:t>
            </a:r>
            <a:r>
              <a:rPr lang="en-US" altLang="ko-KR" dirty="0" smtClean="0"/>
              <a:t>=</a:t>
            </a:r>
            <a:r>
              <a:rPr lang="ko-KR" altLang="en-US" dirty="0" err="1" smtClean="0"/>
              <a:t>펠레산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53840-69E2-4CB8-8802-AA86B3203F29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6980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2017-11-05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75240" cy="1371600"/>
          </a:xfrm>
        </p:spPr>
        <p:txBody>
          <a:bodyPr/>
          <a:lstStyle/>
          <a:p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3-2.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화산과 지진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화산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지하의 마그마</a:t>
            </a:r>
            <a:r>
              <a:rPr lang="en-US" altLang="ko-KR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(magma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가 분출하여 </a:t>
            </a:r>
            <a:r>
              <a:rPr lang="ko-KR" altLang="en-US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만든 </a:t>
            </a:r>
            <a:r>
              <a:rPr lang="ko-KR" altLang="en-US" sz="3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산모양의</a:t>
            </a:r>
            <a:r>
              <a:rPr lang="ko-KR" altLang="en-US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지형</a:t>
            </a:r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3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지진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지하에 축적된 응력이 암석의 </a:t>
            </a:r>
            <a:r>
              <a:rPr lang="ko-KR" altLang="en-US" sz="3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군열과</a:t>
            </a:r>
            <a:r>
              <a:rPr lang="ko-KR" altLang="en-US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함께 방출되면서 발생하는 지반의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진동</a:t>
            </a:r>
            <a:endParaRPr lang="en-US" altLang="ko-KR" sz="3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화산과 지진 모두 지구 내부에너지의 방출에 의한 현상</a:t>
            </a:r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3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3-2-1.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분포</a:t>
            </a:r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대부분 판 경계를 따라</a:t>
            </a:r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판 내부에도 약간 존재</a:t>
            </a:r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533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48680"/>
            <a:ext cx="7620000" cy="5076825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683568" y="580526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Mauna </a:t>
            </a:r>
            <a:r>
              <a:rPr lang="en-US" sz="1200" dirty="0"/>
              <a:t>Loa </a:t>
            </a:r>
            <a:r>
              <a:rPr lang="ko-KR" altLang="en-US" sz="1200" dirty="0" smtClean="0"/>
              <a:t>관측소에서 바라본 </a:t>
            </a:r>
            <a:r>
              <a:rPr lang="en-US" altLang="ko-KR" sz="1200" dirty="0" smtClean="0"/>
              <a:t>Mauna Kea</a:t>
            </a:r>
            <a:r>
              <a:rPr lang="ko-KR" altLang="en-US" sz="1200" dirty="0" smtClean="0"/>
              <a:t> </a:t>
            </a:r>
            <a:endParaRPr lang="en-US" sz="1200" dirty="0"/>
          </a:p>
        </p:txBody>
      </p:sp>
      <p:sp>
        <p:nvSpPr>
          <p:cNvPr id="4" name="직사각형 3"/>
          <p:cNvSpPr/>
          <p:nvPr/>
        </p:nvSpPr>
        <p:spPr>
          <a:xfrm>
            <a:off x="679376" y="6262022"/>
            <a:ext cx="30556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http://en.wikipedia.org/wiki/Shield_volcano</a:t>
            </a:r>
          </a:p>
        </p:txBody>
      </p:sp>
    </p:spTree>
    <p:extLst>
      <p:ext uri="{BB962C8B-B14F-4D97-AF65-F5344CB8AC3E}">
        <p14:creationId xmlns:p14="http://schemas.microsoft.com/office/powerpoint/2010/main" val="457115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836712"/>
            <a:ext cx="8278387" cy="446449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971600" y="5805264"/>
            <a:ext cx="29770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http://geopark.jeju.go.kr/?mid=KR010104</a:t>
            </a:r>
          </a:p>
        </p:txBody>
      </p:sp>
    </p:spTree>
    <p:extLst>
      <p:ext uri="{BB962C8B-B14F-4D97-AF65-F5344CB8AC3E}">
        <p14:creationId xmlns:p14="http://schemas.microsoft.com/office/powerpoint/2010/main" val="847666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448097"/>
            <a:ext cx="7620000" cy="5076825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683568" y="6309320"/>
            <a:ext cx="29562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http://en.wikipedia.org/wiki/Stratovolcano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150" y="4422998"/>
            <a:ext cx="4895850" cy="24765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683568" y="5661248"/>
            <a:ext cx="338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활화산인 성층화산 </a:t>
            </a:r>
            <a:r>
              <a:rPr lang="ko-KR" altLang="en-US" sz="1200" dirty="0" err="1" smtClean="0"/>
              <a:t>후지산</a:t>
            </a:r>
            <a:r>
              <a:rPr lang="en-US" altLang="ko-KR" sz="1200" dirty="0" smtClean="0"/>
              <a:t>. </a:t>
            </a:r>
            <a:r>
              <a:rPr lang="ko-KR" altLang="en-US" sz="1200" dirty="0" smtClean="0"/>
              <a:t>지난</a:t>
            </a:r>
            <a:r>
              <a:rPr lang="en-US" sz="1200" dirty="0" smtClean="0"/>
              <a:t> 1707–08</a:t>
            </a:r>
            <a:r>
              <a:rPr lang="ko-KR" altLang="en-US" sz="1200" dirty="0" smtClean="0"/>
              <a:t>년 최후로 분출하였다</a:t>
            </a:r>
            <a:r>
              <a:rPr lang="en-US" altLang="ko-KR" sz="1200" dirty="0" smtClean="0"/>
              <a:t>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71976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3-2-3. </a:t>
            </a:r>
            <a:r>
              <a:rPr lang="ko-KR" altLang="en-US" sz="3200" dirty="0" smtClean="0"/>
              <a:t>화산 재해</a:t>
            </a:r>
            <a:endParaRPr lang="en-US" altLang="ko-KR" sz="3200" dirty="0" smtClean="0"/>
          </a:p>
          <a:p>
            <a:endParaRPr lang="en-US" altLang="ko-KR" dirty="0" smtClean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948" y="1268760"/>
            <a:ext cx="362424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96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090" y="2924944"/>
            <a:ext cx="6038850" cy="40290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65" y="21704"/>
            <a:ext cx="6038850" cy="4029075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2448" y="4365104"/>
            <a:ext cx="2893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용암이 목조 집에 가까이 다가감에 따라 계단이 불 붙는 장면</a:t>
            </a:r>
            <a:endParaRPr lang="en-US" sz="1200" dirty="0"/>
          </a:p>
        </p:txBody>
      </p:sp>
      <p:sp>
        <p:nvSpPr>
          <p:cNvPr id="9" name="직사각형 8"/>
          <p:cNvSpPr/>
          <p:nvPr/>
        </p:nvSpPr>
        <p:spPr>
          <a:xfrm>
            <a:off x="6444208" y="620688"/>
            <a:ext cx="2483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http://www.dailymail.co.uk/news/article-1297706/Hawaii-homeowner-watches-molten-lava-destroy-house-volcano-erupts.html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6796809" y="1818982"/>
            <a:ext cx="20954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2010</a:t>
            </a:r>
            <a:r>
              <a:rPr lang="ko-KR" altLang="en-US" dirty="0" smtClean="0"/>
              <a:t>년 </a:t>
            </a:r>
            <a:r>
              <a:rPr lang="en-US" altLang="ko-KR" dirty="0" smtClean="0"/>
              <a:t>7</a:t>
            </a:r>
            <a:r>
              <a:rPr lang="ko-KR" altLang="en-US" dirty="0" smtClean="0"/>
              <a:t>월 </a:t>
            </a:r>
            <a:r>
              <a:rPr lang="en-US" altLang="ko-KR" dirty="0" smtClean="0"/>
              <a:t>27</a:t>
            </a:r>
            <a:r>
              <a:rPr lang="ko-KR" altLang="en-US" dirty="0" smtClean="0"/>
              <a:t>일</a:t>
            </a:r>
            <a:endParaRPr lang="en-US" altLang="ko-KR" dirty="0" smtClean="0"/>
          </a:p>
          <a:p>
            <a:r>
              <a:rPr lang="ko-KR" altLang="en-US" dirty="0" err="1" smtClean="0"/>
              <a:t>화와이</a:t>
            </a:r>
            <a:r>
              <a:rPr lang="ko-KR" altLang="en-US" dirty="0" smtClean="0"/>
              <a:t>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킬라우에아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dirty="0" smtClean="0"/>
              <a:t>화산 분출 용암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99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07504" y="332656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일본 </a:t>
            </a:r>
            <a:r>
              <a:rPr lang="ko-KR" altLang="en-US" dirty="0" err="1" smtClean="0"/>
              <a:t>운젠</a:t>
            </a:r>
            <a:r>
              <a:rPr lang="ko-KR" altLang="en-US" dirty="0" smtClean="0"/>
              <a:t> 화산의 돔 붕괴로 인한 </a:t>
            </a:r>
            <a:r>
              <a:rPr lang="ko-KR" altLang="en-US" dirty="0" err="1" smtClean="0"/>
              <a:t>화쇄류</a:t>
            </a:r>
            <a:r>
              <a:rPr lang="ko-KR" altLang="en-US" dirty="0" smtClean="0"/>
              <a:t> 발생</a:t>
            </a:r>
            <a:r>
              <a:rPr lang="en-US" dirty="0" smtClean="0"/>
              <a:t> (1994)</a:t>
            </a:r>
            <a:endParaRPr 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836712"/>
            <a:ext cx="2305050" cy="40386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3097" y="836712"/>
            <a:ext cx="3333750" cy="208597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7764" y="2686050"/>
            <a:ext cx="3333750" cy="2085975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0903" y="4772025"/>
            <a:ext cx="3333750" cy="2085975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6014653" y="1124744"/>
            <a:ext cx="18870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급경사 면에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용암돔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성장</a:t>
            </a:r>
            <a:endParaRPr lang="en-US" altLang="ko-KR" sz="1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012160" y="3051542"/>
            <a:ext cx="28083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계곡 아래로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화쇄류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돌진</a:t>
            </a:r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012160" y="4951377"/>
            <a:ext cx="2520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나무와 건물이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열운에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의해 불탐</a:t>
            </a:r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79512" y="5301208"/>
            <a:ext cx="2141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http://volcanoes.usgs.gov/hazards/pyroclasticflow/unzen.php</a:t>
            </a:r>
          </a:p>
        </p:txBody>
      </p:sp>
    </p:spTree>
    <p:extLst>
      <p:ext uri="{BB962C8B-B14F-4D97-AF65-F5344CB8AC3E}">
        <p14:creationId xmlns:p14="http://schemas.microsoft.com/office/powerpoint/2010/main" val="40397225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628800"/>
            <a:ext cx="4524375" cy="333375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1628800"/>
            <a:ext cx="3048000" cy="33337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908720"/>
            <a:ext cx="4698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1902</a:t>
            </a:r>
            <a:r>
              <a:rPr lang="ko-KR" altLang="en-US" dirty="0" smtClean="0"/>
              <a:t>년 </a:t>
            </a:r>
            <a:r>
              <a:rPr lang="ko-KR" altLang="en-US" dirty="0" err="1" smtClean="0"/>
              <a:t>마르티니크섬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펠레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Pelee</a:t>
            </a:r>
            <a:r>
              <a:rPr lang="en-US" altLang="ko-KR" dirty="0" smtClean="0"/>
              <a:t>)</a:t>
            </a:r>
            <a:r>
              <a:rPr lang="ko-KR" altLang="en-US" dirty="0" smtClean="0"/>
              <a:t> 화산 분출</a:t>
            </a:r>
            <a:endParaRPr lang="en-US" dirty="0"/>
          </a:p>
        </p:txBody>
      </p:sp>
      <p:sp>
        <p:nvSpPr>
          <p:cNvPr id="2" name="직사각형 1"/>
          <p:cNvSpPr/>
          <p:nvPr/>
        </p:nvSpPr>
        <p:spPr>
          <a:xfrm>
            <a:off x="611560" y="5349116"/>
            <a:ext cx="63184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http://www.worldatlas.com/webimage/countrys/namerica/caribb/martnque.htm</a:t>
            </a:r>
          </a:p>
        </p:txBody>
      </p:sp>
    </p:spTree>
    <p:extLst>
      <p:ext uri="{BB962C8B-B14F-4D97-AF65-F5344CB8AC3E}">
        <p14:creationId xmlns:p14="http://schemas.microsoft.com/office/powerpoint/2010/main" val="1491983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323528" y="6581001"/>
            <a:ext cx="34916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http://en.wikipedia.org/wiki/Mount_Pel%C3%A9e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3829050" cy="57150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139502" y="5831632"/>
            <a:ext cx="3582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화산 폭발 영향 지역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(1904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인쇄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0817" y="3832377"/>
            <a:ext cx="2543100" cy="1771928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116632"/>
            <a:ext cx="3882008" cy="202349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064" y="2692847"/>
            <a:ext cx="3067050" cy="3600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11960" y="2276872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폭발 전</a:t>
            </a:r>
            <a:endParaRPr 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9805" y="6381328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폭발 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142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11560" y="908720"/>
            <a:ext cx="3788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1980</a:t>
            </a:r>
            <a:r>
              <a:rPr lang="ko-KR" altLang="en-US" dirty="0" smtClean="0"/>
              <a:t>년 미국 </a:t>
            </a:r>
            <a:r>
              <a:rPr lang="ko-KR" altLang="en-US" dirty="0" err="1" smtClean="0"/>
              <a:t>세인트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헬렌</a:t>
            </a:r>
            <a:r>
              <a:rPr lang="ko-KR" altLang="en-US" dirty="0" smtClean="0"/>
              <a:t> 화산 폭발</a:t>
            </a:r>
            <a:endParaRPr lang="en-US" dirty="0"/>
          </a:p>
        </p:txBody>
      </p:sp>
      <p:sp>
        <p:nvSpPr>
          <p:cNvPr id="2" name="직사각형 1"/>
          <p:cNvSpPr/>
          <p:nvPr/>
        </p:nvSpPr>
        <p:spPr>
          <a:xfrm>
            <a:off x="323528" y="5862503"/>
            <a:ext cx="8449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세인트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헬렌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(St. Helen)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화산의 서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북서 방향으로 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35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마일 떨어진 워싱턴 주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톨레도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(Toledo)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에서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찍은 버섯 구름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 사진은 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장의 다른 사진을 합성한 것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latinLnBrk="0"/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0"/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http://en.wikipedia.org/wiki/Mount_St._Helens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556792"/>
            <a:ext cx="6267652" cy="408964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890" y="188640"/>
            <a:ext cx="2933719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211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301452" y="5559623"/>
            <a:ext cx="36339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http://www.daviddarling.info/childrens_encyclopedia/Dig_a_Hole_to_China_Chapter1.html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8720"/>
            <a:ext cx="4684401" cy="403244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5069" y="912143"/>
            <a:ext cx="3954232" cy="26464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5085184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이전과 이후</a:t>
            </a:r>
            <a:endParaRPr 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248708" y="3759423"/>
            <a:ext cx="29236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화산 </a:t>
            </a:r>
            <a:r>
              <a:rPr lang="ko-KR" altLang="en-US" sz="12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분출로 인해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사망하기 몇 시간 전의 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David 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A. 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Johnston</a:t>
            </a:r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8165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90" y="682875"/>
            <a:ext cx="8290892" cy="5770461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2195736" y="645333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http://picsdigger.com/keyword/transform%20plate%20boundary/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7584" y="116632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판의 경계와 판 운동</a:t>
            </a:r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3159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27584" y="6330037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http://www.epicdisasters.com/index.php/site/comments/the_worlds_worst_volcanic_eruptions.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683568" y="1317878"/>
            <a:ext cx="5886400" cy="466281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u="sng" dirty="0" smtClean="0"/>
              <a:t>년도</a:t>
            </a:r>
            <a:r>
              <a:rPr lang="en-US" altLang="ko-KR" dirty="0" smtClean="0"/>
              <a:t>	</a:t>
            </a:r>
            <a:r>
              <a:rPr lang="ko-KR" altLang="en-US" u="sng" dirty="0" err="1" smtClean="0"/>
              <a:t>화산명</a:t>
            </a:r>
            <a:r>
              <a:rPr lang="en-US" altLang="ko-KR" dirty="0" smtClean="0"/>
              <a:t>		</a:t>
            </a:r>
            <a:r>
              <a:rPr lang="ko-KR" altLang="en-US" u="sng" dirty="0" smtClean="0"/>
              <a:t>국가</a:t>
            </a:r>
            <a:r>
              <a:rPr lang="ko-KR" altLang="en-US" dirty="0" smtClean="0"/>
              <a:t> </a:t>
            </a:r>
            <a:r>
              <a:rPr lang="en-US" altLang="ko-KR" dirty="0" smtClean="0"/>
              <a:t>		</a:t>
            </a:r>
            <a:r>
              <a:rPr lang="ko-KR" altLang="en-US" u="sng" dirty="0" smtClean="0"/>
              <a:t>사망자 수 </a:t>
            </a:r>
            <a:endParaRPr lang="ko-KR" altLang="en-US" u="sng" dirty="0"/>
          </a:p>
          <a:p>
            <a:pPr>
              <a:lnSpc>
                <a:spcPct val="150000"/>
              </a:lnSpc>
            </a:pPr>
            <a:r>
              <a:rPr lang="en-US" altLang="ko-KR" dirty="0"/>
              <a:t>1815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Tambora</a:t>
            </a:r>
            <a:r>
              <a:rPr lang="en-US" altLang="ko-KR" dirty="0" smtClean="0"/>
              <a:t> 	</a:t>
            </a:r>
            <a:r>
              <a:rPr lang="ko-KR" altLang="en-US" dirty="0" smtClean="0"/>
              <a:t>인도네시아 </a:t>
            </a:r>
            <a:r>
              <a:rPr lang="en-US" altLang="ko-KR" dirty="0" smtClean="0"/>
              <a:t>	92,000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1883 </a:t>
            </a:r>
            <a:r>
              <a:rPr lang="en-US" altLang="ko-KR" dirty="0" smtClean="0"/>
              <a:t>	Krakatoa 	</a:t>
            </a:r>
            <a:r>
              <a:rPr lang="ko-KR" altLang="en-US" dirty="0" smtClean="0"/>
              <a:t>인도네시아 </a:t>
            </a:r>
            <a:r>
              <a:rPr lang="en-US" altLang="ko-KR" dirty="0" smtClean="0"/>
              <a:t>	36,000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79 </a:t>
            </a:r>
            <a:r>
              <a:rPr lang="en-US" altLang="ko-KR" dirty="0" smtClean="0"/>
              <a:t>	Vesuvius 	</a:t>
            </a:r>
            <a:r>
              <a:rPr lang="ko-KR" altLang="en-US" dirty="0" smtClean="0"/>
              <a:t>이탈리아 </a:t>
            </a:r>
            <a:r>
              <a:rPr lang="en-US" altLang="ko-KR" dirty="0" smtClean="0"/>
              <a:t>	33,000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1902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Pelee</a:t>
            </a:r>
            <a:r>
              <a:rPr lang="en-US" altLang="ko-KR" dirty="0" smtClean="0"/>
              <a:t> 		</a:t>
            </a:r>
            <a:r>
              <a:rPr lang="ko-KR" altLang="en-US" dirty="0" err="1" smtClean="0"/>
              <a:t>마르티니크</a:t>
            </a:r>
            <a:r>
              <a:rPr lang="ko-KR" altLang="en-US" dirty="0" smtClean="0"/>
              <a:t> </a:t>
            </a:r>
            <a:r>
              <a:rPr lang="en-US" altLang="ko-KR" dirty="0" smtClean="0"/>
              <a:t>	33,000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1985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Nevado</a:t>
            </a:r>
            <a:r>
              <a:rPr lang="en-US" altLang="ko-KR" dirty="0" smtClean="0"/>
              <a:t> </a:t>
            </a:r>
            <a:r>
              <a:rPr lang="en-US" altLang="ko-KR" dirty="0"/>
              <a:t>del Ruiz </a:t>
            </a:r>
            <a:r>
              <a:rPr lang="en-US" altLang="ko-KR" dirty="0" smtClean="0"/>
              <a:t>	</a:t>
            </a:r>
            <a:r>
              <a:rPr lang="ko-KR" altLang="en-US" dirty="0" err="1" smtClean="0"/>
              <a:t>콜럼비아</a:t>
            </a:r>
            <a:r>
              <a:rPr lang="ko-KR" altLang="en-US" dirty="0" smtClean="0"/>
              <a:t> </a:t>
            </a:r>
            <a:r>
              <a:rPr lang="en-US" altLang="ko-KR" dirty="0" smtClean="0"/>
              <a:t>	23,000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1792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Unzen</a:t>
            </a:r>
            <a:r>
              <a:rPr lang="en-US" altLang="ko-KR" dirty="0" smtClean="0"/>
              <a:t> 		</a:t>
            </a:r>
            <a:r>
              <a:rPr lang="ko-KR" altLang="en-US" dirty="0" smtClean="0"/>
              <a:t>일본 </a:t>
            </a:r>
            <a:r>
              <a:rPr lang="en-US" altLang="ko-KR" dirty="0" smtClean="0"/>
              <a:t>		15,000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1586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Kelut</a:t>
            </a:r>
            <a:r>
              <a:rPr lang="en-US" altLang="ko-KR" dirty="0" smtClean="0"/>
              <a:t> 		</a:t>
            </a:r>
            <a:r>
              <a:rPr lang="ko-KR" altLang="en-US" dirty="0" smtClean="0"/>
              <a:t>인도네시아 </a:t>
            </a:r>
            <a:r>
              <a:rPr lang="en-US" altLang="ko-KR" dirty="0" smtClean="0"/>
              <a:t>	10,000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1783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Laki</a:t>
            </a:r>
            <a:r>
              <a:rPr lang="en-US" altLang="ko-KR" dirty="0" smtClean="0"/>
              <a:t> 		</a:t>
            </a:r>
            <a:r>
              <a:rPr lang="ko-KR" altLang="en-US" dirty="0" smtClean="0"/>
              <a:t>아이슬란드 </a:t>
            </a:r>
            <a:r>
              <a:rPr lang="en-US" altLang="ko-KR" dirty="0" smtClean="0"/>
              <a:t>	9,350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1902 </a:t>
            </a:r>
            <a:r>
              <a:rPr lang="en-US" altLang="ko-KR" dirty="0" smtClean="0"/>
              <a:t>	Santa </a:t>
            </a:r>
            <a:r>
              <a:rPr lang="en-US" altLang="ko-KR" dirty="0"/>
              <a:t>Maria </a:t>
            </a:r>
            <a:r>
              <a:rPr lang="en-US" altLang="ko-KR" dirty="0" smtClean="0"/>
              <a:t>	</a:t>
            </a:r>
            <a:r>
              <a:rPr lang="ko-KR" altLang="en-US" dirty="0" smtClean="0"/>
              <a:t>과테말라 </a:t>
            </a:r>
            <a:r>
              <a:rPr lang="en-US" altLang="ko-KR" dirty="0" smtClean="0"/>
              <a:t>	6,000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1919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Kelut</a:t>
            </a:r>
            <a:r>
              <a:rPr lang="en-US" altLang="ko-KR" dirty="0" smtClean="0"/>
              <a:t> 		</a:t>
            </a:r>
            <a:r>
              <a:rPr lang="ko-KR" altLang="en-US" dirty="0" smtClean="0"/>
              <a:t>인도네시아 </a:t>
            </a:r>
            <a:r>
              <a:rPr lang="en-US" altLang="ko-KR" dirty="0" smtClean="0"/>
              <a:t>	5,000 </a:t>
            </a:r>
            <a:endParaRPr lang="en-US" altLang="ko-KR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260648"/>
            <a:ext cx="6285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smtClean="0"/>
              <a:t>사망자 수 집계를 기준으로 한 세계 최악의 화산 폭발들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629753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764704"/>
            <a:ext cx="8181975" cy="514350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380306" y="6021288"/>
            <a:ext cx="77920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http://facstaff.gpc.edu/~pgore/Earth&amp;Space/GPS/volcanism.html</a:t>
            </a:r>
          </a:p>
        </p:txBody>
      </p:sp>
    </p:spTree>
    <p:extLst>
      <p:ext uri="{BB962C8B-B14F-4D97-AF65-F5344CB8AC3E}">
        <p14:creationId xmlns:p14="http://schemas.microsoft.com/office/powerpoint/2010/main" val="202522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19" y="332656"/>
            <a:ext cx="8739991" cy="54006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755576" y="5759549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http://www.ruf.rice.edu/~leeman/Man&amp;Nature.html</a:t>
            </a:r>
          </a:p>
        </p:txBody>
      </p:sp>
    </p:spTree>
    <p:extLst>
      <p:ext uri="{BB962C8B-B14F-4D97-AF65-F5344CB8AC3E}">
        <p14:creationId xmlns:p14="http://schemas.microsoft.com/office/powerpoint/2010/main" val="2307127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771800" y="6381328"/>
            <a:ext cx="5310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http://www.colorado.edu/geography/class_homepages/geog_3251_sum08/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03648" y="116632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열점과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열도 화산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8304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 fontScale="70000" lnSpcReduction="20000"/>
          </a:bodyPr>
          <a:lstStyle/>
          <a:p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3-2-2.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화산의 유형</a:t>
            </a:r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암석의 종류에 따라</a:t>
            </a:r>
            <a:endParaRPr lang="en-US" altLang="ko-KR" sz="2800" b="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14400" lvl="1" indent="-457200"/>
            <a:r>
              <a:rPr lang="ko-KR" altLang="en-US" sz="28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현무암</a:t>
            </a:r>
            <a:r>
              <a:rPr lang="ko-KR" altLang="en-US" sz="2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질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(basaltic)</a:t>
            </a:r>
          </a:p>
          <a:p>
            <a:pPr marL="914400" lvl="1" indent="-457200"/>
            <a:r>
              <a:rPr lang="ko-KR" altLang="en-US" sz="2800" b="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안산암</a:t>
            </a:r>
            <a:r>
              <a:rPr lang="ko-KR" altLang="en-US" sz="2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질</a:t>
            </a:r>
            <a:r>
              <a:rPr lang="en-US" altLang="ko-KR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(andesitic)</a:t>
            </a:r>
          </a:p>
          <a:p>
            <a:pPr marL="914400" lvl="1" indent="-457200"/>
            <a:r>
              <a:rPr lang="ko-KR" altLang="en-US" sz="28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우문암질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(rhyolitic)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모양 및 구조에 따라</a:t>
            </a:r>
            <a:endParaRPr lang="en-US" altLang="ko-KR" sz="2800" b="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14400" lvl="1" indent="-457200"/>
            <a:r>
              <a:rPr lang="ko-KR" altLang="en-US" sz="28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분석구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(c</a:t>
            </a:r>
            <a:r>
              <a:rPr lang="en-US" altLang="ko-KR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inder cone)</a:t>
            </a:r>
          </a:p>
          <a:p>
            <a:pPr marL="914400" lvl="1" indent="-457200"/>
            <a:r>
              <a:rPr lang="ko-KR" altLang="en-US" sz="28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용암돔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(lava dome)</a:t>
            </a:r>
          </a:p>
          <a:p>
            <a:pPr marL="914400" lvl="1" indent="-457200"/>
            <a:r>
              <a:rPr lang="ko-KR" altLang="en-US" sz="28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마아르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(m</a:t>
            </a:r>
            <a:r>
              <a:rPr lang="en-US" altLang="ko-KR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aar)</a:t>
            </a:r>
          </a:p>
          <a:p>
            <a:pPr marL="914400" lvl="1" indent="-457200"/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순상화산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(shield volcano)</a:t>
            </a:r>
          </a:p>
          <a:p>
            <a:pPr marL="914400" lvl="1" indent="-457200"/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성층화산</a:t>
            </a:r>
            <a:r>
              <a:rPr lang="en-US" altLang="ko-KR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(stratovolcano)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활동 여부에 </a:t>
            </a:r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따라</a:t>
            </a:r>
            <a:endParaRPr lang="en-US" altLang="ko-KR" sz="2800" b="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14400" lvl="1" indent="-457200"/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활화산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(active)</a:t>
            </a:r>
          </a:p>
          <a:p>
            <a:pPr marL="914400" lvl="1" indent="-457200"/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사화산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(extinct)</a:t>
            </a:r>
          </a:p>
          <a:p>
            <a:pPr marL="914400" lvl="1" indent="-457200"/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휴화산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(d</a:t>
            </a:r>
            <a:r>
              <a:rPr lang="en-US" altLang="ko-KR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ormant)</a:t>
            </a:r>
          </a:p>
        </p:txBody>
      </p:sp>
    </p:spTree>
    <p:extLst>
      <p:ext uri="{BB962C8B-B14F-4D97-AF65-F5344CB8AC3E}">
        <p14:creationId xmlns:p14="http://schemas.microsoft.com/office/powerpoint/2010/main" val="202506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60648"/>
            <a:ext cx="5610225" cy="571500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1656184" y="599732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1200" dirty="0" smtClean="0"/>
              <a:t>미국 </a:t>
            </a:r>
            <a:r>
              <a:rPr lang="ko-KR" altLang="en-US" sz="1200" dirty="0" err="1" smtClean="0"/>
              <a:t>뉴멕시코의</a:t>
            </a:r>
            <a:r>
              <a:rPr lang="ko-KR" altLang="en-US" sz="1200" dirty="0" smtClean="0"/>
              <a:t> </a:t>
            </a:r>
            <a:r>
              <a:rPr lang="en-US" sz="1200" dirty="0" err="1" smtClean="0"/>
              <a:t>Capulin</a:t>
            </a:r>
            <a:r>
              <a:rPr lang="en-US" sz="1200" dirty="0" smtClean="0"/>
              <a:t> </a:t>
            </a:r>
            <a:r>
              <a:rPr lang="ko-KR" altLang="en-US" sz="1200" dirty="0" smtClean="0"/>
              <a:t>화산</a:t>
            </a:r>
            <a:r>
              <a:rPr lang="en-US" sz="1200" dirty="0" smtClean="0"/>
              <a:t>. </a:t>
            </a:r>
            <a:r>
              <a:rPr lang="ko-KR" altLang="en-US" sz="1200" dirty="0" smtClean="0"/>
              <a:t>이 화산은 거대한 분석구로서</a:t>
            </a:r>
            <a:r>
              <a:rPr lang="en-US" sz="1200" dirty="0" smtClean="0"/>
              <a:t>, 5</a:t>
            </a:r>
            <a:r>
              <a:rPr lang="ko-KR" altLang="en-US" sz="1200" dirty="0" smtClean="0"/>
              <a:t>만</a:t>
            </a:r>
            <a:r>
              <a:rPr lang="en-US" altLang="ko-KR" sz="1200" dirty="0" smtClean="0"/>
              <a:t>8</a:t>
            </a:r>
            <a:r>
              <a:rPr lang="ko-KR" altLang="en-US" sz="1200" dirty="0" smtClean="0"/>
              <a:t>천년 내지 </a:t>
            </a:r>
            <a:r>
              <a:rPr lang="en-US" altLang="ko-KR" sz="1200" dirty="0" smtClean="0"/>
              <a:t>6</a:t>
            </a:r>
            <a:r>
              <a:rPr lang="ko-KR" altLang="en-US" sz="1200" dirty="0" smtClean="0"/>
              <a:t>만</a:t>
            </a:r>
            <a:r>
              <a:rPr lang="en-US" altLang="ko-KR" sz="1200" dirty="0" smtClean="0"/>
              <a:t>2</a:t>
            </a:r>
            <a:r>
              <a:rPr lang="ko-KR" altLang="en-US" sz="1200" dirty="0" smtClean="0"/>
              <a:t>천년 전쯤 </a:t>
            </a:r>
            <a:r>
              <a:rPr lang="ko-KR" altLang="en-US" sz="1200" dirty="0" err="1" smtClean="0"/>
              <a:t>분츨하여</a:t>
            </a:r>
            <a:r>
              <a:rPr lang="ko-KR" altLang="en-US" sz="1200" dirty="0" smtClean="0"/>
              <a:t> 바닥으로부터 </a:t>
            </a:r>
            <a:r>
              <a:rPr lang="en-US" altLang="ko-KR" sz="1200" dirty="0" smtClean="0"/>
              <a:t>1000ft </a:t>
            </a:r>
            <a:r>
              <a:rPr lang="ko-KR" altLang="en-US" sz="1200" dirty="0" smtClean="0"/>
              <a:t>이상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솟았다</a:t>
            </a:r>
            <a:r>
              <a:rPr lang="en-US" altLang="ko-KR" sz="1200" dirty="0" smtClean="0"/>
              <a:t>. </a:t>
            </a:r>
            <a:endParaRPr lang="en-US" sz="1200" dirty="0"/>
          </a:p>
        </p:txBody>
      </p:sp>
      <p:sp>
        <p:nvSpPr>
          <p:cNvPr id="7" name="직사각형 6"/>
          <p:cNvSpPr/>
          <p:nvPr/>
        </p:nvSpPr>
        <p:spPr>
          <a:xfrm>
            <a:off x="1656184" y="6581001"/>
            <a:ext cx="28857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http://en.wikipedia.org/wiki/Cinder_cone</a:t>
            </a:r>
          </a:p>
        </p:txBody>
      </p:sp>
    </p:spTree>
    <p:extLst>
      <p:ext uri="{BB962C8B-B14F-4D97-AF65-F5344CB8AC3E}">
        <p14:creationId xmlns:p14="http://schemas.microsoft.com/office/powerpoint/2010/main" val="15595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979958" y="5157192"/>
            <a:ext cx="70484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St Helen </a:t>
            </a:r>
            <a:r>
              <a:rPr lang="ko-KR" altLang="en-US" sz="1200" dirty="0" smtClean="0"/>
              <a:t>화산 안에 솟은 </a:t>
            </a:r>
            <a:r>
              <a:rPr lang="ko-KR" altLang="en-US" sz="1200" dirty="0" err="1" smtClean="0"/>
              <a:t>용암돔</a:t>
            </a:r>
            <a:r>
              <a:rPr lang="en-US" sz="1200" dirty="0" smtClean="0"/>
              <a:t> </a:t>
            </a:r>
            <a:r>
              <a:rPr lang="en-US" sz="1200" dirty="0"/>
              <a:t>(</a:t>
            </a:r>
            <a:r>
              <a:rPr lang="en-US" sz="1200" dirty="0" smtClean="0"/>
              <a:t>Photo</a:t>
            </a:r>
            <a:r>
              <a:rPr lang="en-US" altLang="ko-KR" sz="1200" dirty="0"/>
              <a:t> Willie Scott, USGS 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sp>
        <p:nvSpPr>
          <p:cNvPr id="4" name="직사각형 3"/>
          <p:cNvSpPr/>
          <p:nvPr/>
        </p:nvSpPr>
        <p:spPr>
          <a:xfrm>
            <a:off x="979958" y="5733256"/>
            <a:ext cx="71924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http://vulcan.wr.usgs.gov/Volcanoes/MSH/Images/MSH04/crater_dome_eruption_september_2006.html</a:t>
            </a:r>
            <a:endParaRPr lang="en-US" sz="12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763" y="188640"/>
            <a:ext cx="7256645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18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4" y="44624"/>
            <a:ext cx="8981009" cy="57184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835696" y="5780933"/>
            <a:ext cx="24087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dirty="0" smtClean="0"/>
              <a:t>사우디아라비아의</a:t>
            </a:r>
            <a:r>
              <a:rPr lang="en-US" altLang="ko-KR" sz="1200" dirty="0" smtClean="0"/>
              <a:t> </a:t>
            </a:r>
            <a:r>
              <a:rPr lang="en-US" sz="1200" dirty="0" err="1" smtClean="0"/>
              <a:t>Wabah</a:t>
            </a:r>
            <a:r>
              <a:rPr lang="en-US" sz="1200" dirty="0" smtClean="0"/>
              <a:t> maar</a:t>
            </a:r>
            <a:endParaRPr lang="en-US" sz="1200" dirty="0"/>
          </a:p>
        </p:txBody>
      </p:sp>
      <p:sp>
        <p:nvSpPr>
          <p:cNvPr id="4" name="직사각형 3"/>
          <p:cNvSpPr/>
          <p:nvPr/>
        </p:nvSpPr>
        <p:spPr>
          <a:xfrm>
            <a:off x="1680664" y="623731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http://volcano.oregonstate.edu/hydrovolcanic-landforms</a:t>
            </a:r>
          </a:p>
        </p:txBody>
      </p:sp>
    </p:spTree>
    <p:extLst>
      <p:ext uri="{BB962C8B-B14F-4D97-AF65-F5344CB8AC3E}">
        <p14:creationId xmlns:p14="http://schemas.microsoft.com/office/powerpoint/2010/main" val="21455861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필수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1547</TotalTime>
  <Words>795</Words>
  <Application>Microsoft Office PowerPoint</Application>
  <PresentationFormat>화면 슬라이드 쇼(4:3)</PresentationFormat>
  <Paragraphs>178</Paragraphs>
  <Slides>20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HY견고딕</vt:lpstr>
      <vt:lpstr>돋움</vt:lpstr>
      <vt:lpstr>맑은 고딕</vt:lpstr>
      <vt:lpstr>Arial</vt:lpstr>
      <vt:lpstr>Arial Black</vt:lpstr>
      <vt:lpstr>필수</vt:lpstr>
      <vt:lpstr>3-2. 화산과 지진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myhome</cp:lastModifiedBy>
  <cp:revision>70</cp:revision>
  <dcterms:created xsi:type="dcterms:W3CDTF">2013-09-03T00:41:18Z</dcterms:created>
  <dcterms:modified xsi:type="dcterms:W3CDTF">2017-11-05T08:29:52Z</dcterms:modified>
</cp:coreProperties>
</file>